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4"/>
  </p:handoutMasterIdLst>
  <p:sldIdLst>
    <p:sldId id="256" r:id="rId2"/>
    <p:sldId id="257" r:id="rId3"/>
    <p:sldId id="258" r:id="rId4"/>
    <p:sldId id="261" r:id="rId5"/>
    <p:sldId id="272" r:id="rId6"/>
    <p:sldId id="259" r:id="rId7"/>
    <p:sldId id="273" r:id="rId8"/>
    <p:sldId id="263" r:id="rId9"/>
    <p:sldId id="266" r:id="rId10"/>
    <p:sldId id="274" r:id="rId11"/>
    <p:sldId id="267" r:id="rId12"/>
    <p:sldId id="275" r:id="rId13"/>
    <p:sldId id="268" r:id="rId14"/>
    <p:sldId id="276" r:id="rId15"/>
    <p:sldId id="269" r:id="rId16"/>
    <p:sldId id="270" r:id="rId17"/>
    <p:sldId id="271" r:id="rId18"/>
    <p:sldId id="277" r:id="rId19"/>
    <p:sldId id="278" r:id="rId20"/>
    <p:sldId id="280" r:id="rId21"/>
    <p:sldId id="281" r:id="rId22"/>
    <p:sldId id="28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buChar char="®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buChar char="®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buChar char="®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buChar char="®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buChar char="®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5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8C7E94-3795-46BA-AD37-FB4CC0CAB57D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A2B372-EF92-4D7E-B7E8-ECE69139A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8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9" name="Picture 11" descr="C:\My Documents\bits\Facban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0B0F19-D797-41D6-9DBF-F4330C24B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607C-B60E-4AB1-853F-0E8F4A4C4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2DE6-A872-47B3-8A70-F617708A9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B36B65-A39D-4A6C-9EF9-970EE7EC0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5BF1E-B2FF-4FBC-9F5C-58714E41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C8151-5771-4827-8A2F-4D9143CE0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3FDAB-831C-4806-9D35-7FD34339D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0B44B-02C7-41BC-8A44-9BB16CDB1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CA09-9576-4995-8D1E-E8D7EFCF9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8800-E720-4C17-98C1-2E8F867B4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CE8AB-291E-441B-88C5-B4E54A3D0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831C2-71CA-42EA-AD87-862E9E6F3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4" name="Picture 10" descr="C:\My Documents\bits\Facbanna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fld id="{B1554DED-7FF8-45A1-97F8-F2C3685B7BC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urningchrome.com/mt/stan/icons/Experiment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cerritos.edu/journalism/freespeech.jpg&amp;imgrefurl=http://www.cerritos.edu/journalism/&amp;h=204&amp;w=208&amp;sz=15&amp;tbnid=FCWQFcMhaWMJ:&amp;tbnh=98&amp;tbnw=100&amp;hl=en&amp;start=4&amp;prev=/images?q=Free+Speech&amp;svnum=10&amp;hl=en&amp;lr=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urningchrome.com/mt/stan/icons/Experiment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3/Senate_in_session.jpg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ightforflorida.com/wp-content/uploads/2012/10/balanced-budget-amendment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itutionday.com/the-constitution.html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u="sng"/>
              <a:t>Notes:  Creating the United States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“The Great Experiment”</a:t>
            </a:r>
          </a:p>
        </p:txBody>
      </p:sp>
      <p:pic>
        <p:nvPicPr>
          <p:cNvPr id="2053" name="Picture 5" descr="http://www.burningchrome.com/mt/stan/icons/.thumbs/Experiment.pn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953000"/>
            <a:ext cx="12573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Federalism</a:t>
            </a:r>
          </a:p>
        </p:txBody>
      </p:sp>
      <p:pic>
        <p:nvPicPr>
          <p:cNvPr id="25604" name="Picture 4" descr="http://edusolution.com/myclassroom/classnotes/images/feder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943850" cy="4765675"/>
          </a:xfrm>
          <a:prstGeom prst="rect">
            <a:avLst/>
          </a:prstGeom>
          <a:noFill/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828800" y="2819400"/>
            <a:ext cx="11430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NationalPowers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505200" y="2819400"/>
            <a:ext cx="16002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Shared Powers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00" y="2819400"/>
            <a:ext cx="1447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State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Separation </a:t>
            </a:r>
            <a:r>
              <a:rPr lang="en-US" b="1" u="sng" dirty="0"/>
              <a:t>of Powers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5181600"/>
          </a:xfrm>
        </p:spPr>
        <p:txBody>
          <a:bodyPr/>
          <a:lstStyle/>
          <a:p>
            <a:r>
              <a:rPr lang="en-US" dirty="0"/>
              <a:t>The powers and roles of the Government are divided into 3 different branches (parts)</a:t>
            </a:r>
          </a:p>
          <a:p>
            <a:pPr lvl="1"/>
            <a:r>
              <a:rPr lang="en-US" dirty="0"/>
              <a:t>1.  </a:t>
            </a:r>
            <a:r>
              <a:rPr lang="en-US" u="sng" dirty="0"/>
              <a:t>Legislative</a:t>
            </a:r>
            <a:r>
              <a:rPr lang="en-US" dirty="0"/>
              <a:t> (makes the laws)</a:t>
            </a:r>
          </a:p>
          <a:p>
            <a:pPr lvl="1"/>
            <a:r>
              <a:rPr lang="en-US" dirty="0"/>
              <a:t>2.  </a:t>
            </a:r>
            <a:r>
              <a:rPr lang="en-US" u="sng" dirty="0"/>
              <a:t>Executive</a:t>
            </a:r>
            <a:r>
              <a:rPr lang="en-US" dirty="0"/>
              <a:t> </a:t>
            </a:r>
            <a:r>
              <a:rPr lang="en-US" dirty="0" smtClean="0"/>
              <a:t>(carries out </a:t>
            </a:r>
            <a:r>
              <a:rPr lang="en-US" dirty="0"/>
              <a:t>the laws)</a:t>
            </a:r>
          </a:p>
          <a:p>
            <a:pPr lvl="1"/>
            <a:r>
              <a:rPr lang="en-US" dirty="0"/>
              <a:t>3.  </a:t>
            </a:r>
            <a:r>
              <a:rPr lang="en-US" u="sng" dirty="0"/>
              <a:t>Judicial</a:t>
            </a:r>
            <a:r>
              <a:rPr lang="en-US" dirty="0"/>
              <a:t> (makes sure laws follow   Constitution)</a:t>
            </a:r>
          </a:p>
          <a:p>
            <a:r>
              <a:rPr lang="en-US" dirty="0"/>
              <a:t>This was to prevent one group from getting too much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Separation of Powers</a:t>
            </a:r>
          </a:p>
        </p:txBody>
      </p:sp>
      <p:pic>
        <p:nvPicPr>
          <p:cNvPr id="26628" name="Picture 4" descr="http://www.fasttrackteaching.com/separation_powers600g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3565525" cy="352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Checks </a:t>
            </a:r>
            <a:r>
              <a:rPr lang="en-US" b="1" u="sng" dirty="0"/>
              <a:t>and Balances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of the 3 branches of Government has some powers that can limit the powers of the other 2 branches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This was to make sure the 3 branches worked together fairly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48200" cy="3048000"/>
          </a:xfrm>
        </p:spPr>
        <p:txBody>
          <a:bodyPr/>
          <a:lstStyle/>
          <a:p>
            <a:pPr algn="ctr"/>
            <a:r>
              <a:rPr lang="en-US"/>
              <a:t>Checks and Balances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-762000" y="-160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7655" name="Picture 7" descr="http://www.fasttrackteaching.com/Checks_Balances_600g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04800"/>
            <a:ext cx="4516438" cy="630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smtClean="0"/>
              <a:t>Limited Powers</a:t>
            </a:r>
            <a:endParaRPr lang="en-US" b="1" u="sng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power of government is limited by its own laws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Even the President of the U.S. has to obey all of the laws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is to make sure that the government cannot abuse its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Bill of </a:t>
            </a:r>
            <a:r>
              <a:rPr lang="en-US" b="1" u="sng" dirty="0"/>
              <a:t>Rights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U.S. citizens have certain rights that the government can never take away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These are listed in the Bill of Rights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Example (right to free speech, right to meet peacefully)</a:t>
            </a:r>
          </a:p>
        </p:txBody>
      </p:sp>
      <p:pic>
        <p:nvPicPr>
          <p:cNvPr id="21509" name="Picture 5" descr="http://images.google.com/images?q=tbn:FCWQFcMhaWMJ:www.cerritos.edu/journalism/freespee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181600"/>
            <a:ext cx="1435100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7772400" cy="1143000"/>
          </a:xfrm>
        </p:spPr>
        <p:txBody>
          <a:bodyPr/>
          <a:lstStyle/>
          <a:p>
            <a:r>
              <a:rPr lang="en-US" b="1" u="sng"/>
              <a:t>So, why was the Creation of the United States called the ‘Great Experiment?”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772400" cy="4114800"/>
          </a:xfrm>
        </p:spPr>
        <p:txBody>
          <a:bodyPr/>
          <a:lstStyle/>
          <a:p>
            <a:r>
              <a:rPr lang="en-US" dirty="0"/>
              <a:t>In 1787, most countries were controlled by a King or Queen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No one was sure what would happen when “The People” got to design and control their own government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2533" name="Picture 5" descr="http://www.burningchrome.com/mt/stan/icons/.thumbs/Experiment.pn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048000"/>
            <a:ext cx="12573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648200" cy="1295400"/>
          </a:xfrm>
        </p:spPr>
        <p:txBody>
          <a:bodyPr/>
          <a:lstStyle/>
          <a:p>
            <a:pPr algn="ctr"/>
            <a:r>
              <a:rPr lang="en-US" dirty="0" smtClean="0"/>
              <a:t> 	</a:t>
            </a:r>
            <a:br>
              <a:rPr lang="en-US" dirty="0" smtClean="0"/>
            </a:br>
            <a:r>
              <a:rPr lang="en-US" dirty="0" smtClean="0"/>
              <a:t>Preamble 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1600200"/>
          </a:xfrm>
        </p:spPr>
        <p:txBody>
          <a:bodyPr/>
          <a:lstStyle/>
          <a:p>
            <a:r>
              <a:rPr lang="en-US" dirty="0" smtClean="0"/>
              <a:t>The introduction to the Constitution that outlines the goals of the document. 	</a:t>
            </a:r>
          </a:p>
          <a:p>
            <a:endParaRPr lang="en-US" dirty="0"/>
          </a:p>
        </p:txBody>
      </p:sp>
      <p:pic>
        <p:nvPicPr>
          <p:cNvPr id="1026" name="Picture 2" descr="preamble_large.jpg (164447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43200"/>
            <a:ext cx="391477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1828800"/>
          </a:xfrm>
        </p:spPr>
        <p:txBody>
          <a:bodyPr/>
          <a:lstStyle/>
          <a:p>
            <a:r>
              <a:rPr lang="en-US" dirty="0" smtClean="0"/>
              <a:t>To accuse the President of wrong doing in his office and making the decision to put him on trial for that wrong doing. 	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Impeachment 	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5842" name="Picture 2" descr="The Impeachment of Andrew John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86200"/>
            <a:ext cx="3048000" cy="1981201"/>
          </a:xfrm>
          <a:prstGeom prst="rect">
            <a:avLst/>
          </a:prstGeom>
          <a:noFill/>
        </p:spPr>
      </p:pic>
      <p:pic>
        <p:nvPicPr>
          <p:cNvPr id="35844" name="Picture 4" descr="File:Senate in sess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5814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914400"/>
          </a:xfrm>
        </p:spPr>
        <p:txBody>
          <a:bodyPr/>
          <a:lstStyle/>
          <a:p>
            <a:pPr algn="ctr"/>
            <a:r>
              <a:rPr lang="en-US" b="1" u="sng"/>
              <a:t>Creating U.S. on Paper (important documents)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5715000"/>
          </a:xfrm>
        </p:spPr>
        <p:txBody>
          <a:bodyPr/>
          <a:lstStyle/>
          <a:p>
            <a:r>
              <a:rPr lang="en-US"/>
              <a:t>1776 </a:t>
            </a:r>
            <a:r>
              <a:rPr lang="en-US" u="sng"/>
              <a:t>Declaration of Independence</a:t>
            </a:r>
          </a:p>
          <a:p>
            <a:r>
              <a:rPr lang="en-US"/>
              <a:t>1781 </a:t>
            </a:r>
            <a:r>
              <a:rPr lang="en-US" u="sng"/>
              <a:t>Articles of Confederation</a:t>
            </a:r>
            <a:r>
              <a:rPr lang="en-US"/>
              <a:t> go into effect</a:t>
            </a:r>
          </a:p>
          <a:p>
            <a:r>
              <a:rPr lang="en-US"/>
              <a:t>1783 </a:t>
            </a:r>
            <a:r>
              <a:rPr lang="en-US" u="sng"/>
              <a:t>Treaty of Paris</a:t>
            </a:r>
            <a:r>
              <a:rPr lang="en-US"/>
              <a:t> ends Rev. War</a:t>
            </a:r>
          </a:p>
          <a:p>
            <a:r>
              <a:rPr lang="en-US"/>
              <a:t>1787 </a:t>
            </a:r>
            <a:r>
              <a:rPr lang="en-US" u="sng"/>
              <a:t>Constitutional Convention</a:t>
            </a:r>
            <a:r>
              <a:rPr lang="en-US"/>
              <a:t> is held in Philadelphia</a:t>
            </a:r>
          </a:p>
          <a:p>
            <a:r>
              <a:rPr lang="en-US"/>
              <a:t>1788 </a:t>
            </a:r>
            <a:r>
              <a:rPr lang="en-US" u="sng"/>
              <a:t>U.S. Constitution</a:t>
            </a:r>
            <a:r>
              <a:rPr lang="en-US"/>
              <a:t> is approved by all 13 states</a:t>
            </a:r>
          </a:p>
          <a:p>
            <a:r>
              <a:rPr lang="en-US"/>
              <a:t>1791 </a:t>
            </a:r>
            <a:r>
              <a:rPr lang="en-US" u="sng"/>
              <a:t>Bill of Rights</a:t>
            </a:r>
            <a:r>
              <a:rPr lang="en-US"/>
              <a:t> is approved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1295400"/>
          </a:xfrm>
        </p:spPr>
        <p:txBody>
          <a:bodyPr/>
          <a:lstStyle/>
          <a:p>
            <a:r>
              <a:rPr lang="en-US" dirty="0" smtClean="0"/>
              <a:t>To approve of something in order to make it official. 	</a:t>
            </a:r>
          </a:p>
          <a:p>
            <a:endParaRPr lang="en-US" dirty="0"/>
          </a:p>
        </p:txBody>
      </p:sp>
      <p:pic>
        <p:nvPicPr>
          <p:cNvPr id="1026" name="Picture 2" descr="http://www.congressforkids.net/images/ratifyingcon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81400"/>
            <a:ext cx="3857625" cy="2314575"/>
          </a:xfrm>
          <a:prstGeom prst="rect">
            <a:avLst/>
          </a:prstGeom>
          <a:noFill/>
        </p:spPr>
      </p:pic>
      <p:pic>
        <p:nvPicPr>
          <p:cNvPr id="1028" name="Picture 4" descr="ratification by st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048000"/>
            <a:ext cx="337185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1676400"/>
          </a:xfrm>
        </p:spPr>
        <p:txBody>
          <a:bodyPr/>
          <a:lstStyle/>
          <a:p>
            <a:r>
              <a:rPr lang="en-US" dirty="0" smtClean="0"/>
              <a:t>A change to the something (i.e. the Constitution) that overrides (when needed) the previously stated rules. 	</a:t>
            </a:r>
          </a:p>
          <a:p>
            <a:endParaRPr lang="en-US" dirty="0"/>
          </a:p>
        </p:txBody>
      </p:sp>
      <p:pic>
        <p:nvPicPr>
          <p:cNvPr id="38914" name="Picture 2" descr="http://www.congressforkids.net/images/amendments_scram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3857625" cy="3124200"/>
          </a:xfrm>
          <a:prstGeom prst="rect">
            <a:avLst/>
          </a:prstGeom>
          <a:noFill/>
        </p:spPr>
      </p:pic>
      <p:pic>
        <p:nvPicPr>
          <p:cNvPr id="38916" name="Picture 4" descr="http://fightforflorida.com/wp-content/uploads/2012/10/balanced-budget-amendm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429000"/>
            <a:ext cx="2895600" cy="2457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2057400"/>
          </a:xfrm>
        </p:spPr>
        <p:txBody>
          <a:bodyPr/>
          <a:lstStyle/>
          <a:p>
            <a:r>
              <a:rPr lang="en-US" dirty="0" smtClean="0"/>
              <a:t>The process by which something is done in a way that establishes how that thing will be done in the future by others. 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4034" name="Picture 2" descr="http://www.humanrights.com/sites/default/files/american-billofrigh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3505200" cy="3048000"/>
          </a:xfrm>
          <a:prstGeom prst="rect">
            <a:avLst/>
          </a:prstGeom>
          <a:noFill/>
        </p:spPr>
      </p:pic>
      <p:pic>
        <p:nvPicPr>
          <p:cNvPr id="44036" name="Picture 4" descr="US Constitu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286125"/>
            <a:ext cx="285750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685800"/>
          </a:xfrm>
        </p:spPr>
        <p:txBody>
          <a:bodyPr/>
          <a:lstStyle/>
          <a:p>
            <a:r>
              <a:rPr lang="en-US"/>
              <a:t> </a:t>
            </a:r>
            <a:r>
              <a:rPr lang="en-US" b="1" u="sng"/>
              <a:t>Document</a:t>
            </a:r>
            <a:r>
              <a:rPr lang="en-US"/>
              <a:t>		</a:t>
            </a:r>
            <a:r>
              <a:rPr lang="en-US" u="sng"/>
              <a:t>Purpose</a:t>
            </a:r>
          </a:p>
        </p:txBody>
      </p:sp>
      <p:graphicFrame>
        <p:nvGraphicFramePr>
          <p:cNvPr id="1062" name="Group 38"/>
          <p:cNvGraphicFramePr>
            <a:graphicFrameLocks noGrp="1"/>
          </p:cNvGraphicFramePr>
          <p:nvPr>
            <p:ph type="tbl" idx="1"/>
          </p:nvPr>
        </p:nvGraphicFramePr>
        <p:xfrm>
          <a:off x="1066800" y="733425"/>
          <a:ext cx="7772400" cy="6124893"/>
        </p:xfrm>
        <a:graphic>
          <a:graphicData uri="http://schemas.openxmlformats.org/drawingml/2006/table">
            <a:tbl>
              <a:tblPr/>
              <a:tblGrid>
                <a:gridCol w="3276600"/>
                <a:gridCol w="4495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1.Declaration of Independence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Separate from 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Articles of Confederation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Quick plan for government during the war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Treaty of 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Ended the Revolutionary War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 Constitutional Convention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Meeting of delegates to write a new plan for 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U.S. Constitution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written plan for the U.S. government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 Bill of Rights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 to Constitution to protect individual rights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1143000" y="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sz="40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/>
              <a:t>Constitutional Convention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1787</a:t>
            </a:r>
          </a:p>
          <a:p>
            <a:r>
              <a:rPr lang="en-US"/>
              <a:t>Philadelphia</a:t>
            </a:r>
          </a:p>
          <a:p>
            <a:r>
              <a:rPr lang="en-US"/>
              <a:t>Meeting of Delegates from all 13 states</a:t>
            </a:r>
          </a:p>
          <a:p>
            <a:r>
              <a:rPr lang="en-US"/>
              <a:t>This meeting produced the U.S.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Constitutional Convention</a:t>
            </a:r>
          </a:p>
        </p:txBody>
      </p:sp>
      <p:pic>
        <p:nvPicPr>
          <p:cNvPr id="23556" name="Picture 4" descr="http://www.constitution.org/img/christy_w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961188" cy="458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The United States Constitution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76800"/>
          </a:xfrm>
        </p:spPr>
        <p:txBody>
          <a:bodyPr/>
          <a:lstStyle/>
          <a:p>
            <a:r>
              <a:rPr lang="en-US" sz="3600"/>
              <a:t>A document written in 1787 to…</a:t>
            </a:r>
          </a:p>
          <a:p>
            <a:pPr lvl="1"/>
            <a:r>
              <a:rPr lang="en-US" sz="3200"/>
              <a:t>1.  Provide a plan for the new U.S. government</a:t>
            </a:r>
          </a:p>
          <a:p>
            <a:pPr lvl="1"/>
            <a:r>
              <a:rPr lang="en-US" sz="3200"/>
              <a:t>2.  Protect the rights of U.S. citizens</a:t>
            </a:r>
          </a:p>
          <a:p>
            <a:r>
              <a:rPr lang="en-US"/>
              <a:t>Was not ratified (approved) by all 13 states until 1788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/>
              <a:t>U.S. Constitution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736600" y="622300"/>
            <a:ext cx="9144000" cy="0"/>
          </a:xfrm>
          <a:prstGeom prst="rect">
            <a:avLst/>
          </a:prstGeom>
          <a:solidFill>
            <a:srgbClr val="F5F5F5"/>
          </a:solidFill>
          <a:ln w="9525">
            <a:noFill/>
            <a:miter lim="800000"/>
            <a:headEnd/>
            <a:tailEnd/>
          </a:ln>
          <a:effectLst/>
        </p:spPr>
        <p:txBody>
          <a:bodyPr lIns="114264" tIns="57132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Arial Narrow" pitchFamily="34" charset="0"/>
            </a:endParaRPr>
          </a:p>
        </p:txBody>
      </p:sp>
      <p:pic>
        <p:nvPicPr>
          <p:cNvPr id="24581" name="Picture 5" descr="picture of the constit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36675"/>
            <a:ext cx="4572000" cy="552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362200" y="304800"/>
            <a:ext cx="4038600" cy="320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95600" y="1143000"/>
            <a:ext cx="3124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>
                <a:solidFill>
                  <a:schemeClr val="bg1"/>
                </a:solidFill>
                <a:latin typeface="Arial Narrow" pitchFamily="34" charset="0"/>
              </a:rPr>
              <a:t>U.S. Constitution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95400" y="41910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Precedent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657600" y="41910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Checks and Balances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019800" y="41910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Bill of Rights</a:t>
            </a:r>
            <a:endParaRPr lang="en-US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28600" y="5105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Amendment</a:t>
            </a:r>
            <a:endParaRPr lang="en-US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438400" y="5105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Federalism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724400" y="5105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Impeachment</a:t>
            </a:r>
            <a:endParaRPr lang="en-US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086600" y="5105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Ratify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85800" y="3200400"/>
            <a:ext cx="1600200" cy="1676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838200" y="3276600"/>
            <a:ext cx="1524000" cy="10668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Up Arrow 21"/>
          <p:cNvSpPr/>
          <p:nvPr/>
        </p:nvSpPr>
        <p:spPr bwMode="auto">
          <a:xfrm>
            <a:off x="4114800" y="3581400"/>
            <a:ext cx="1143000" cy="457200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Char char="®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6096000" y="3124200"/>
            <a:ext cx="990600" cy="7620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Up Arrow 26"/>
          <p:cNvSpPr/>
          <p:nvPr/>
        </p:nvSpPr>
        <p:spPr bwMode="auto">
          <a:xfrm>
            <a:off x="4191000" y="3581400"/>
            <a:ext cx="914400" cy="457200"/>
          </a:xfrm>
          <a:prstGeom prst="upArrow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Char char="®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Up Arrow 27"/>
          <p:cNvSpPr/>
          <p:nvPr/>
        </p:nvSpPr>
        <p:spPr bwMode="auto">
          <a:xfrm>
            <a:off x="5638800" y="3429000"/>
            <a:ext cx="1143000" cy="457200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Char char="®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Up Arrow 28"/>
          <p:cNvSpPr/>
          <p:nvPr/>
        </p:nvSpPr>
        <p:spPr bwMode="auto">
          <a:xfrm>
            <a:off x="2209800" y="3429000"/>
            <a:ext cx="1143000" cy="457200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Char char="®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47800" y="60198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Congress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733800" y="60198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Constitution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096000" y="60198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Supreme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Federalism</a:t>
            </a:r>
            <a:endParaRPr lang="en-US" b="1" u="sng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76800"/>
          </a:xfrm>
        </p:spPr>
        <p:txBody>
          <a:bodyPr/>
          <a:lstStyle/>
          <a:p>
            <a:r>
              <a:rPr lang="en-US" dirty="0"/>
              <a:t>A system of government in which power is </a:t>
            </a:r>
            <a:r>
              <a:rPr lang="en-US" u="sng" dirty="0"/>
              <a:t>shared</a:t>
            </a:r>
            <a:r>
              <a:rPr lang="en-US" dirty="0"/>
              <a:t> between a </a:t>
            </a:r>
            <a:r>
              <a:rPr lang="en-US" dirty="0" smtClean="0"/>
              <a:t>big </a:t>
            </a:r>
            <a:r>
              <a:rPr lang="en-US" b="1" u="sng" dirty="0" smtClean="0"/>
              <a:t>national </a:t>
            </a:r>
            <a:r>
              <a:rPr lang="en-US" b="1" u="sng" dirty="0"/>
              <a:t>government</a:t>
            </a:r>
            <a:r>
              <a:rPr lang="en-US" dirty="0"/>
              <a:t> and smaller </a:t>
            </a:r>
            <a:r>
              <a:rPr lang="en-US" b="1" u="sng" dirty="0"/>
              <a:t>state governments</a:t>
            </a:r>
          </a:p>
          <a:p>
            <a:endParaRPr lang="en-US" dirty="0"/>
          </a:p>
          <a:p>
            <a:r>
              <a:rPr lang="en-US" dirty="0"/>
              <a:t>Writers of the Constitution did this because they feared a central government that was too powerful (like a 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Char char="®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Char char="®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6361</TotalTime>
  <Words>579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Narrow</vt:lpstr>
      <vt:lpstr>Wingdings</vt:lpstr>
      <vt:lpstr>Factory</vt:lpstr>
      <vt:lpstr>Notes:  Creating the United States</vt:lpstr>
      <vt:lpstr>Creating U.S. on Paper (important documents)</vt:lpstr>
      <vt:lpstr> Document  Purpose</vt:lpstr>
      <vt:lpstr>Constitutional Convention</vt:lpstr>
      <vt:lpstr>Constitutional Convention</vt:lpstr>
      <vt:lpstr>The United States Constitution</vt:lpstr>
      <vt:lpstr>U.S. Constitution</vt:lpstr>
      <vt:lpstr>PowerPoint Presentation</vt:lpstr>
      <vt:lpstr>Federalism</vt:lpstr>
      <vt:lpstr>Federalism</vt:lpstr>
      <vt:lpstr>Separation of Powers</vt:lpstr>
      <vt:lpstr>Separation of Powers</vt:lpstr>
      <vt:lpstr>Checks and Balances</vt:lpstr>
      <vt:lpstr>Checks and Balances</vt:lpstr>
      <vt:lpstr>Limited Powers</vt:lpstr>
      <vt:lpstr>Bill of Rights</vt:lpstr>
      <vt:lpstr>So, why was the Creation of the United States called the ‘Great Experiment?”</vt:lpstr>
      <vt:lpstr>   Preamble   </vt:lpstr>
      <vt:lpstr>Impeachment   </vt:lpstr>
      <vt:lpstr>Ratification</vt:lpstr>
      <vt:lpstr>Amendment</vt:lpstr>
      <vt:lpstr>Precedent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 Creating the United States</dc:title>
  <dc:creator>Dylan</dc:creator>
  <cp:lastModifiedBy>Lauren Redding</cp:lastModifiedBy>
  <cp:revision>43</cp:revision>
  <cp:lastPrinted>2017-11-20T12:19:02Z</cp:lastPrinted>
  <dcterms:created xsi:type="dcterms:W3CDTF">2005-12-29T19:31:28Z</dcterms:created>
  <dcterms:modified xsi:type="dcterms:W3CDTF">2017-11-20T17:10:57Z</dcterms:modified>
</cp:coreProperties>
</file>